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1" r:id="rId2"/>
    <p:sldId id="286" r:id="rId3"/>
    <p:sldId id="287" r:id="rId4"/>
    <p:sldId id="289" r:id="rId5"/>
    <p:sldId id="288" r:id="rId6"/>
    <p:sldId id="260" r:id="rId7"/>
    <p:sldId id="290" r:id="rId8"/>
    <p:sldId id="292" r:id="rId9"/>
    <p:sldId id="291" r:id="rId10"/>
    <p:sldId id="262" r:id="rId11"/>
    <p:sldId id="296" r:id="rId12"/>
    <p:sldId id="298" r:id="rId13"/>
    <p:sldId id="297" r:id="rId14"/>
    <p:sldId id="295" r:id="rId15"/>
    <p:sldId id="300" r:id="rId16"/>
    <p:sldId id="299" r:id="rId17"/>
    <p:sldId id="301" r:id="rId18"/>
    <p:sldId id="264" r:id="rId19"/>
    <p:sldId id="265" r:id="rId20"/>
    <p:sldId id="266" r:id="rId21"/>
    <p:sldId id="281" r:id="rId22"/>
    <p:sldId id="267" r:id="rId23"/>
    <p:sldId id="284" r:id="rId24"/>
    <p:sldId id="283" r:id="rId25"/>
  </p:sldIdLst>
  <p:sldSz cx="12192000" cy="6858000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华文细黑" panose="02010600040101010101" pitchFamily="2" charset="-122"/>
      <p:regular r:id="rId33"/>
    </p:embeddedFont>
    <p:embeddedFont>
      <p:font typeface="华文新魏" panose="0201080004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1852" autoAdjust="0"/>
  </p:normalViewPr>
  <p:slideViewPr>
    <p:cSldViewPr snapToGrid="0">
      <p:cViewPr varScale="1">
        <p:scale>
          <a:sx n="70" d="100"/>
          <a:sy n="70" d="100"/>
        </p:scale>
        <p:origin x="98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9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9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8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8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5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8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异常处理概述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异常声明、抛出和捕获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异常的捕获顺序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自定义异常类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异常处理和文本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I/O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2008096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I/O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88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非必检异常在方法里可不捕获异常同时方法头可不声明异常，编译器不会报错。但该发生的异常还是要发生。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其它的异常称为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，编译器确保必检异常被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声明（即要不在方法里捕获异常，要不在方法头声明异常）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捕获：方法可以通过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语句来捕获异常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声明：方法可以在方法头使用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子句声明可能抛出异常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方法里调用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语句直接抛出的任何异常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调用另一个方法时，由被调用方法间接抛出的异常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异常声明：由方法声明可能抛出的异常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如果方法不捕获其中发生的必检异常，那么方法必须声明它可能抛出的这些异常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通过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子句声明方法可能抛出的异常。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子句由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关键字和一个以逗号分隔的列表组成，列表列出此方法抛出的所有异常，即一个方法可以声明多个可能抛出的异常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public void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myMethod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 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IOException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InputStream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in = 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	new FileInputStream(new File(“C:\\1.txt”));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抛出异常有二种情况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间接抛出：执行语句（如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new FileInputStream(new File(“C:\\1.txt”)); 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）或调用方法时由被调用方法抛出的异常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显式直接抛出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int i = new Scanner(System.in).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nextInt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if(i &gt; 10){ //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 new Exception("Input value is too big");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C0427E21-FE5B-47BD-A18E-851194F40114}"/>
              </a:ext>
            </a:extLst>
          </p:cNvPr>
          <p:cNvSpPr/>
          <p:nvPr/>
        </p:nvSpPr>
        <p:spPr>
          <a:xfrm>
            <a:off x="4410913" y="612342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50E222D-85FF-4A3A-BBF0-1B9D8EEF0798}"/>
              </a:ext>
            </a:extLst>
          </p:cNvPr>
          <p:cNvSpPr txBox="1"/>
          <p:nvPr/>
        </p:nvSpPr>
        <p:spPr>
          <a:xfrm>
            <a:off x="4410914" y="6212077"/>
            <a:ext cx="244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</a:t>
            </a:r>
          </a:p>
        </p:txBody>
      </p:sp>
    </p:spTree>
    <p:extLst>
      <p:ext uri="{BB962C8B-B14F-4D97-AF65-F5344CB8AC3E}">
        <p14:creationId xmlns:p14="http://schemas.microsoft.com/office/powerpoint/2010/main" val="373335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8651" y="1202926"/>
            <a:ext cx="11774697" cy="59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8B71912-F5A2-4E02-AC28-C6F112F0A44F}"/>
              </a:ext>
            </a:extLst>
          </p:cNvPr>
          <p:cNvSpPr txBox="1">
            <a:spLocks noChangeArrowheads="1"/>
          </p:cNvSpPr>
          <p:nvPr/>
        </p:nvSpPr>
        <p:spPr>
          <a:xfrm>
            <a:off x="258651" y="2003792"/>
            <a:ext cx="5105085" cy="467836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ExceptionType1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id1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statements1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ExceptionType2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id2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statements2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finally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D5E13EA-C13A-4D3A-963B-E9C38E2C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3" y="1175349"/>
            <a:ext cx="6093080" cy="55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将可能抛出异常的语句放在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块中。当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块中的语句发生异常时，异常由后面的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块捕获处理。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块后面可以有多个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块可以处理的异常类型由异常类型参数指定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。异常参数类型必须是从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派生的类。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块中的语句抛出异常对象时，运行时系统将调用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第一个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异常对象类型与参数类型匹配的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如果被抛出的异常对象可以被合法地赋值给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子句的参数，那么系统就认为它是匹配的（和方法调用传参一样，子类异常对象匹配父类型异常参数类型）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块中是否发生异常，都会执行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块中的代码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。通常用于关闭文件或释放其它系统资源。</a:t>
            </a: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处理异常时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，也可以抛出新异常，或者处理完异常后继续向上（本方法调用者）抛出异常以让上层调用者知道发生什么事情：链式异常。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425966"/>
            <a:ext cx="11876050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String read(String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String s = null;	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reader = null; 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一次读文本文件一行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StringBuffer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StringBuffer();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reader = 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InputStreamReader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FileInputStream(new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File(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))));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while( (s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reader.readLine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!= null){//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readLine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方法读取到文件末尾返回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null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buf.append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(s).append("\n");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().trim();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FileNotFoundException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if(reader != null)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reader.close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s;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BFC831-FF1D-4600-A63D-65B8D3777390}"/>
              </a:ext>
            </a:extLst>
          </p:cNvPr>
          <p:cNvGrpSpPr/>
          <p:nvPr/>
        </p:nvGrpSpPr>
        <p:grpSpPr>
          <a:xfrm>
            <a:off x="7800344" y="6036164"/>
            <a:ext cx="4086855" cy="744497"/>
            <a:chOff x="8430322" y="5938615"/>
            <a:chExt cx="2912766" cy="744497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B2F9C98D-C8F0-4534-8AFF-CEEF310F8CC6}"/>
                </a:ext>
              </a:extLst>
            </p:cNvPr>
            <p:cNvSpPr/>
            <p:nvPr/>
          </p:nvSpPr>
          <p:spPr>
            <a:xfrm>
              <a:off x="8430322" y="5938615"/>
              <a:ext cx="2912766" cy="738664"/>
            </a:xfrm>
            <a:prstGeom prst="wedgeRoundRectCallout">
              <a:avLst>
                <a:gd name="adj1" fmla="val -27259"/>
                <a:gd name="adj2" fmla="val -50534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9078F8AE-2511-4A1D-8BE6-23DE7F65363D}"/>
                </a:ext>
              </a:extLst>
            </p:cNvPr>
            <p:cNvSpPr txBox="1"/>
            <p:nvPr/>
          </p:nvSpPr>
          <p:spPr>
            <a:xfrm>
              <a:off x="8430322" y="5944448"/>
              <a:ext cx="2782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内部已经处理了所有可能发生的异常，因此方法首部不需要加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声明。同时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方法的调用代码不需要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9082E2-FD4F-44DE-9D3E-56D4798AF5C4}"/>
              </a:ext>
            </a:extLst>
          </p:cNvPr>
          <p:cNvGrpSpPr/>
          <p:nvPr/>
        </p:nvGrpSpPr>
        <p:grpSpPr>
          <a:xfrm>
            <a:off x="8356082" y="1940004"/>
            <a:ext cx="3841447" cy="744498"/>
            <a:chOff x="8192578" y="2274919"/>
            <a:chExt cx="3450782" cy="744498"/>
          </a:xfrm>
        </p:grpSpPr>
        <p:sp>
          <p:nvSpPr>
            <p:cNvPr id="7" name="圆角矩形标注 20">
              <a:extLst>
                <a:ext uri="{FF2B5EF4-FFF2-40B4-BE49-F238E27FC236}">
                  <a16:creationId xmlns:a16="http://schemas.microsoft.com/office/drawing/2014/main" id="{18562982-F333-49AD-8709-6A87D576313B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0096"/>
                <a:gd name="adj2" fmla="val 5016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2B047A3D-A08E-4584-B310-8571E3126FD1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new 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FileNotFoundException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构造函数方法头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5094EB-E651-46D4-BD6C-EEE9793609F4}"/>
              </a:ext>
            </a:extLst>
          </p:cNvPr>
          <p:cNvGrpSpPr/>
          <p:nvPr/>
        </p:nvGrpSpPr>
        <p:grpSpPr>
          <a:xfrm>
            <a:off x="8161314" y="4687536"/>
            <a:ext cx="3450782" cy="738664"/>
            <a:chOff x="5748082" y="3487370"/>
            <a:chExt cx="3450782" cy="738664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BBB4CAFF-58E2-4651-A27E-530A05A14836}"/>
                </a:ext>
              </a:extLst>
            </p:cNvPr>
            <p:cNvSpPr/>
            <p:nvPr/>
          </p:nvSpPr>
          <p:spPr>
            <a:xfrm>
              <a:off x="5748082" y="3487370"/>
              <a:ext cx="3450782" cy="738664"/>
            </a:xfrm>
            <a:prstGeom prst="wedgeRoundRectCallout">
              <a:avLst>
                <a:gd name="adj1" fmla="val -74765"/>
                <a:gd name="adj2" fmla="val -6184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83860AA-ABB1-4888-B504-95602D38958B}"/>
                </a:ext>
              </a:extLst>
            </p:cNvPr>
            <p:cNvSpPr txBox="1"/>
            <p:nvPr/>
          </p:nvSpPr>
          <p:spPr>
            <a:xfrm>
              <a:off x="5748082" y="3566356"/>
              <a:ext cx="3450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块里可能抛出的二个异常分别被二个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块处理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EA6905-18E1-47FB-AB95-EABEE5883278}"/>
              </a:ext>
            </a:extLst>
          </p:cNvPr>
          <p:cNvGrpSpPr/>
          <p:nvPr/>
        </p:nvGrpSpPr>
        <p:grpSpPr>
          <a:xfrm>
            <a:off x="3266225" y="6039081"/>
            <a:ext cx="4473159" cy="781074"/>
            <a:chOff x="5748081" y="3523946"/>
            <a:chExt cx="4473159" cy="781074"/>
          </a:xfrm>
        </p:grpSpPr>
        <p:sp>
          <p:nvSpPr>
            <p:cNvPr id="15" name="圆角矩形标注 20">
              <a:extLst>
                <a:ext uri="{FF2B5EF4-FFF2-40B4-BE49-F238E27FC236}">
                  <a16:creationId xmlns:a16="http://schemas.microsoft.com/office/drawing/2014/main" id="{409B9072-013D-4774-AC0E-03B70525DC39}"/>
                </a:ext>
              </a:extLst>
            </p:cNvPr>
            <p:cNvSpPr/>
            <p:nvPr/>
          </p:nvSpPr>
          <p:spPr>
            <a:xfrm>
              <a:off x="5748082" y="3523946"/>
              <a:ext cx="4329390" cy="738664"/>
            </a:xfrm>
            <a:prstGeom prst="wedgeRoundRectCallout">
              <a:avLst>
                <a:gd name="adj1" fmla="val -61248"/>
                <a:gd name="adj2" fmla="val -6019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BF227CFD-B51F-46F5-B57D-25AE278FD4D9}"/>
                </a:ext>
              </a:extLst>
            </p:cNvPr>
            <p:cNvSpPr txBox="1"/>
            <p:nvPr/>
          </p:nvSpPr>
          <p:spPr>
            <a:xfrm>
              <a:off x="5748081" y="3566356"/>
              <a:ext cx="44731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由于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打开后，执行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时可能抛出异常，因此在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块里关闭流是最合适的地方。注意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close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也可能抛出异常，因此还得用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D958E2-D578-44D6-B84F-0162ED78EF69}"/>
              </a:ext>
            </a:extLst>
          </p:cNvPr>
          <p:cNvGrpSpPr/>
          <p:nvPr/>
        </p:nvGrpSpPr>
        <p:grpSpPr>
          <a:xfrm>
            <a:off x="5502804" y="3466335"/>
            <a:ext cx="3450782" cy="744498"/>
            <a:chOff x="8192578" y="2274919"/>
            <a:chExt cx="3450782" cy="744498"/>
          </a:xfrm>
        </p:grpSpPr>
        <p:sp>
          <p:nvSpPr>
            <p:cNvPr id="18" name="圆角矩形标注 20">
              <a:extLst>
                <a:ext uri="{FF2B5EF4-FFF2-40B4-BE49-F238E27FC236}">
                  <a16:creationId xmlns:a16="http://schemas.microsoft.com/office/drawing/2014/main" id="{B4B2150B-DF03-456E-BF21-2584D778EC0E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8406"/>
                <a:gd name="adj2" fmla="val -6019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1864B18F-03EC-43E7-8263-5CFE2711F633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IOException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的方法头的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</a:t>
              </a:r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9E217271-51DE-4086-BA6D-BFE2C34D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BA5598FB-E373-46A8-9169-C8737DF9D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6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操作演示2">
            <a:hlinkClick r:id="" action="ppaction://media"/>
            <a:extLst>
              <a:ext uri="{FF2B5EF4-FFF2-40B4-BE49-F238E27FC236}">
                <a16:creationId xmlns:a16="http://schemas.microsoft.com/office/drawing/2014/main" id="{551A9397-D0D9-4A98-8F6F-23A75D17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266" y="1153886"/>
            <a:ext cx="10122505" cy="56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2134888"/>
            <a:ext cx="11876050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ThrowDeclaration1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内部处理了所有异常，因此不用加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执行可能抛出异常的语句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是所有异常的父类，因此这里可以捕获所有异常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处理异常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m1();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的调用者不需要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44705" y="1347892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9DEA454-4317-414D-ADE6-41E3D4F5D4EC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F8488F7-9997-42E8-B9D0-666D98D40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</p:spTree>
    <p:extLst>
      <p:ext uri="{BB962C8B-B14F-4D97-AF65-F5344CB8AC3E}">
        <p14:creationId xmlns:p14="http://schemas.microsoft.com/office/powerpoint/2010/main" val="141293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924973"/>
            <a:ext cx="11876050" cy="4770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ThrowDeclaration2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内部可能抛出的异常没有处理，因此必须加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声明就是告诉方法的调用者，调用本方法可能抛出什么异常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的语句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但没有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时有第一个选择：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捕获和处理异常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就不用加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m1();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catch 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59328" y="1228149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579665B-865E-4F3A-B600-94E7E0C09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AB5E388-0987-470E-A35B-AAE427B924D4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EAD7F-9C5A-4C6E-9DA1-B1AE1D64305C}"/>
              </a:ext>
            </a:extLst>
          </p:cNvPr>
          <p:cNvSpPr/>
          <p:nvPr/>
        </p:nvSpPr>
        <p:spPr>
          <a:xfrm>
            <a:off x="4615542" y="5123881"/>
            <a:ext cx="72607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m2() throws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个选择：</a:t>
            </a:r>
            <a:endParaRPr lang="en-US" altLang="zh-CN" sz="1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//2 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也在方法头声明异常，方法体里不捕获异常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这时如果有方法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m2, 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也就面临二个选择：声明异常或者在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里捕获异常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m1();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C8FC51-BDA8-4920-9DB1-08594A99D2DD}"/>
              </a:ext>
            </a:extLst>
          </p:cNvPr>
          <p:cNvSpPr/>
          <p:nvPr/>
        </p:nvSpPr>
        <p:spPr>
          <a:xfrm>
            <a:off x="7652657" y="1425536"/>
            <a:ext cx="4223657" cy="23275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方法可以不捕获同时不声明非必检异常（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注意只是编译器不检查了，但如果真的有异常该抛出还是会抛出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10/0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这种异常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方法如果声明或捕获非必检异常也没问题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493355" y="1317809"/>
            <a:ext cx="10980188" cy="50394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根据自己的参数类型捕获相应的类型匹配的异常。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由于父类引用参数可接受子类对象，因此，若把</a:t>
            </a:r>
            <a:r>
              <a:rPr lang="en-US" altLang="zh-CN" sz="22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子句的参数，它将捕获任何类型的异常，导致后续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没有捕获机会。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通常将继承链最底层的异常类型作为第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子句参数，次底层异常类型作为第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子句参数，以此类推。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越在前面的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子句其异常参数类型应该越具体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。以便所有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都有机会捕捉相应异常。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无论何时，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以后的语句都不会执行。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子句是否</a:t>
            </a:r>
            <a:r>
              <a:rPr lang="zh-CN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捕获、处理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本层的异常（即使在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块里抛出或转发异常），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总是都会执行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捕获到异常后，同层其他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都不会执行，然后执行同层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2671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85038" y="1172954"/>
            <a:ext cx="1203076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java.lang.System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java.lang.ArithmeticException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 class  Main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static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div(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x,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y) {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都被捕获，函数无须声明异常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r=0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try{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自己抛出异常对象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if(y==0) throw  new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);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r=x/y;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ae)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throw ae;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catch(Exception  ae){//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：若是第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，则后续的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子句无机会捕获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finally{  r=-1; }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无论是否有异常，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r=-1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 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     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 static  void  main(String[ ]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args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   div(5, 0);   }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div(5, 0)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函数的执行轨迹已用红色标出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catch(Throwable  ae) 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任何异常都被捕获，包括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Error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EEEEF-8448-427A-BC91-371D82232EBF}"/>
              </a:ext>
            </a:extLst>
          </p:cNvPr>
          <p:cNvGrpSpPr/>
          <p:nvPr/>
        </p:nvGrpSpPr>
        <p:grpSpPr>
          <a:xfrm>
            <a:off x="8307999" y="2389623"/>
            <a:ext cx="3219971" cy="827318"/>
            <a:chOff x="8307999" y="2389623"/>
            <a:chExt cx="3219971" cy="827318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0EE3E6BF-509B-41A0-AA86-8091CF28AA46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1460"/>
                <a:gd name="adj2" fmla="val 77246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A4C7AA68-9E00-43FA-96EE-8CEDCE83C74A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处理完异常后可以继续抛出异常，交给上层调用者继续处理。注意即使这里抛出异常，同层的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仍会执行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9A9AED-C492-403C-9E54-C095241068B6}"/>
              </a:ext>
            </a:extLst>
          </p:cNvPr>
          <p:cNvGrpSpPr/>
          <p:nvPr/>
        </p:nvGrpSpPr>
        <p:grpSpPr>
          <a:xfrm>
            <a:off x="8667228" y="4050665"/>
            <a:ext cx="3219971" cy="827318"/>
            <a:chOff x="8307999" y="2389623"/>
            <a:chExt cx="3219971" cy="827318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A794DBB8-2002-44F4-90A3-C7A024EC5F4C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8559"/>
                <a:gd name="adj2" fmla="val -10564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000A6CB4-CC4D-48B3-892E-F91B3BDD0624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子句里抛出异常，这个异常在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方法里没有处理，但是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可以不声明异常？为什么？因为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是非必检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93121E-E44B-4360-8D41-8E1A467128AE}"/>
              </a:ext>
            </a:extLst>
          </p:cNvPr>
          <p:cNvGrpSpPr/>
          <p:nvPr/>
        </p:nvGrpSpPr>
        <p:grpSpPr>
          <a:xfrm>
            <a:off x="8667227" y="5838011"/>
            <a:ext cx="3219971" cy="827317"/>
            <a:chOff x="8307999" y="2389623"/>
            <a:chExt cx="3219971" cy="827317"/>
          </a:xfrm>
        </p:grpSpPr>
        <p:sp>
          <p:nvSpPr>
            <p:cNvPr id="13" name="圆角矩形标注 20">
              <a:extLst>
                <a:ext uri="{FF2B5EF4-FFF2-40B4-BE49-F238E27FC236}">
                  <a16:creationId xmlns:a16="http://schemas.microsoft.com/office/drawing/2014/main" id="{717ECF62-FFC9-45CF-8EBC-4323A5419F8A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-109427"/>
                <a:gd name="adj2" fmla="val -372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0071F98-5D61-43F4-8FC8-2AC8040FBC2F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因此虽然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没有异常声明，在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里调用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也用了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：又称为例外，是程序在运行过程中发生的非正常事件，其发生会影响程序的正常执行。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当一个方法中发生错误时，将创建一个对象并将它交给运行时系统，此对象被称为异常对象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 object)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创建异常对象并将它交给运行时系统被称为</a:t>
            </a:r>
            <a:r>
              <a:rPr lang="zh-CN" altLang="en-US" sz="2400" u="sng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抛出一个异常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(throw an exception)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750881" y="4521296"/>
            <a:ext cx="3576637" cy="1776412"/>
            <a:chOff x="1655" y="2719"/>
            <a:chExt cx="2253" cy="1119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5" y="2750"/>
              <a:ext cx="2223" cy="1088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745" y="2886"/>
              <a:ext cx="953" cy="862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335" y="2931"/>
              <a:ext cx="91" cy="771"/>
            </a:xfrm>
            <a:prstGeom prst="downArrow">
              <a:avLst>
                <a:gd name="adj1" fmla="val 50000"/>
                <a:gd name="adj2" fmla="val 211813"/>
              </a:avLst>
            </a:prstGeom>
            <a:solidFill>
              <a:srgbClr val="FF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708" y="2855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应用程序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152" y="2719"/>
              <a:ext cx="7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运行时系统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81" y="3294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异常对象</a:t>
              </a:r>
            </a:p>
          </p:txBody>
        </p: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 flipV="1">
              <a:off x="2471" y="2861"/>
              <a:ext cx="654" cy="414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2154" y="3204"/>
              <a:ext cx="182" cy="181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381" y="3249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55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036385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自定义异常类必须继承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或其子类。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自定义异常类通常继承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及其子类，因为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是程序可处理的类。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如果自定义异常类在父类的基础上增加了成员变量，通常需要覆盖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函数。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自定义异常类通常不必定义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clone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：捕获和处理异常时通常只是引用异常对象而已。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428271" cy="50180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import 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java.lang.Exception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public class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extends 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int value,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(int v, int r){ value=v; range=r;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){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   return value + ”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beyonds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“ +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使用例子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int v = 1000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range = 100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；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try{ 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if(v &gt; range)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	throw new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（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v,range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e){ System.out.println(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e.toString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)); }</a:t>
            </a: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3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"/>
          <p:cNvSpPr txBox="1">
            <a:spLocks noChangeArrowheads="1"/>
          </p:cNvSpPr>
          <p:nvPr/>
        </p:nvSpPr>
        <p:spPr>
          <a:xfrm>
            <a:off x="537909" y="1482268"/>
            <a:ext cx="11133160" cy="45889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文本：非二进制文件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二进制文件参见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FileOutputStream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类库：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java.util.Scanner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对文件和目录的抽象，包括：路径管理，文件读写状态、修改日期获取等。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：从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的读入。可按串、字节、整数、双精度、或整行等不同要求读入。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： 输出到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OutputStream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可按串、字节、整数、双精度、或整行等不同要求输出。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783262" y="1276893"/>
            <a:ext cx="112454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filecopy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java.lang.System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java.io.PrintWriter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Copy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 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参数不含程序名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!=2){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System.out.println("Usage: Java  Copy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tagetFile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File(args[0]);                     //args[0]: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源文件路径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("Source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"does not exist!");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</p:txBody>
      </p:sp>
    </p:spTree>
    <p:extLst>
      <p:ext uri="{BB962C8B-B14F-4D97-AF65-F5344CB8AC3E}">
        <p14:creationId xmlns:p14="http://schemas.microsoft.com/office/powerpoint/2010/main" val="261737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634401" y="1218334"/>
            <a:ext cx="105234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File(args[1]);      //args[1]: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("Target File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"already exist");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input=new Scanner(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output=new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while(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input.hasNext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String s=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读取下一行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(s);		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打印这一行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  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catch(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ioe.toString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));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8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异常产生的原因</a:t>
            </a:r>
            <a:endParaRPr lang="en-US" altLang="zh-CN" sz="32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虚拟机同步检测到一个异常的执行条件，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抛出异常，例如：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表达式违反了正常的语义，例如整数除零。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通过空引用访问实例变量或方法。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访问数组超界。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资源超出了某些限制，例如使用了过多的内存。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endParaRPr lang="zh-CN" altLang="en-US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地执行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语句抛出异常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0" y="1217930"/>
            <a:ext cx="10194278" cy="13367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：程序运行时的逻辑错误导致异常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抛出，例如通过空引用访问实例变量和方法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0159" y="2577842"/>
            <a:ext cx="9243152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m1(){ }</a:t>
            </a:r>
          </a:p>
          <a:p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main(String[] args){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o = null;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通过空引用访问实例方法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会间接地抛出异常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*/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o.m1();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59" y="5289014"/>
            <a:ext cx="9324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2" y="1125949"/>
            <a:ext cx="10153986" cy="16723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：程序在满足某条件时，用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抛出异常，如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满足某条件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new Exception(“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异常描述信息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”);</a:t>
            </a:r>
            <a:endParaRPr lang="zh-CN" altLang="en-US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10" y="2720404"/>
            <a:ext cx="111711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方法里抛出的异常没有被处理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因此在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方法必须加上异常声明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static void main(String[] args)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int i = new Scanner(System.in).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if(i &gt; 10){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Exception("Input value is too big");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抛出异常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24" y="5107695"/>
            <a:ext cx="921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7194014" y="1811776"/>
            <a:ext cx="3023577" cy="841593"/>
          </a:xfrm>
          <a:prstGeom prst="wedgeRoundRectCallout">
            <a:avLst>
              <a:gd name="adj1" fmla="val -68109"/>
              <a:gd name="adj2" fmla="val 12405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94014" y="1822373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函数必须加异常声明而前一个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例子不需要？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一个是必检异常，一个不是</a:t>
            </a:r>
          </a:p>
        </p:txBody>
      </p:sp>
    </p:spTree>
    <p:extLst>
      <p:ext uri="{BB962C8B-B14F-4D97-AF65-F5344CB8AC3E}">
        <p14:creationId xmlns:p14="http://schemas.microsoft.com/office/powerpoint/2010/main" val="19244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8199" y="1349319"/>
            <a:ext cx="10967354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都必须继承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Throwable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的直接或间接子类。用户通过继承自定义异常。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的异常分为二大类：从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派生的是程序级错误，可由程序本身处理；从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Error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派生是系统级错误，程序可不用处理（也基本上处理不了，例如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JVM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内存空间不够）。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的子类里，除了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这个分支外，其他的都是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（即：要么在函数里用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子句捕获并处理，要么在所在函数加上异常声明，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5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的子类是非必检异常（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4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7726" y="4345107"/>
            <a:ext cx="8010525" cy="2273300"/>
            <a:chOff x="657225" y="3800475"/>
            <a:chExt cx="8010525" cy="227330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276475" y="5129213"/>
              <a:ext cx="1165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Error</a:t>
              </a: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657225" y="4789488"/>
              <a:ext cx="1136650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Throwable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276475" y="4429125"/>
              <a:ext cx="11652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Exception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941763" y="3800475"/>
              <a:ext cx="23844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ClassNotFoundException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941763" y="4700588"/>
              <a:ext cx="1800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RuntimeException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941763" y="42497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IOException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6456363" y="41497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ArithmeticException</a:t>
              </a:r>
            </a:p>
          </p:txBody>
        </p:sp>
        <p:sp>
          <p:nvSpPr>
            <p:cNvPr id="16" name="AutoShape 29"/>
            <p:cNvSpPr>
              <a:spLocks noChangeArrowheads="1"/>
            </p:cNvSpPr>
            <p:nvPr/>
          </p:nvSpPr>
          <p:spPr bwMode="auto">
            <a:xfrm>
              <a:off x="1793875" y="48545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17" name="AutoShape 30"/>
            <p:cNvCxnSpPr>
              <a:cxnSpLocks noChangeShapeType="1"/>
              <a:stCxn id="16" idx="3"/>
              <a:endCxn id="9" idx="1"/>
            </p:cNvCxnSpPr>
            <p:nvPr/>
          </p:nvCxnSpPr>
          <p:spPr bwMode="auto">
            <a:xfrm>
              <a:off x="2009775" y="4964113"/>
              <a:ext cx="266700" cy="3397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31"/>
            <p:cNvCxnSpPr>
              <a:cxnSpLocks noChangeShapeType="1"/>
              <a:stCxn id="16" idx="3"/>
              <a:endCxn id="11" idx="1"/>
            </p:cNvCxnSpPr>
            <p:nvPr/>
          </p:nvCxnSpPr>
          <p:spPr bwMode="auto">
            <a:xfrm flipV="1">
              <a:off x="2009775" y="4603750"/>
              <a:ext cx="266700" cy="3603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AutoShape 32"/>
            <p:cNvSpPr>
              <a:spLocks noChangeArrowheads="1"/>
            </p:cNvSpPr>
            <p:nvPr/>
          </p:nvSpPr>
          <p:spPr bwMode="auto">
            <a:xfrm>
              <a:off x="3446463" y="4481513"/>
              <a:ext cx="215900" cy="217487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>
              <a:off x="5741988" y="47656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21" name="AutoShape 34"/>
            <p:cNvCxnSpPr>
              <a:cxnSpLocks noChangeShapeType="1"/>
              <a:stCxn id="19" idx="3"/>
              <a:endCxn id="12" idx="1"/>
            </p:cNvCxnSpPr>
            <p:nvPr/>
          </p:nvCxnSpPr>
          <p:spPr bwMode="auto">
            <a:xfrm flipV="1">
              <a:off x="3662363" y="3975100"/>
              <a:ext cx="279400" cy="6159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5"/>
            <p:cNvCxnSpPr>
              <a:cxnSpLocks noChangeShapeType="1"/>
              <a:stCxn id="19" idx="3"/>
              <a:endCxn id="14" idx="1"/>
            </p:cNvCxnSpPr>
            <p:nvPr/>
          </p:nvCxnSpPr>
          <p:spPr bwMode="auto">
            <a:xfrm flipV="1">
              <a:off x="3662363" y="4424363"/>
              <a:ext cx="279400" cy="1666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40"/>
            <p:cNvCxnSpPr>
              <a:cxnSpLocks noChangeShapeType="1"/>
              <a:stCxn id="19" idx="3"/>
              <a:endCxn id="13" idx="1"/>
            </p:cNvCxnSpPr>
            <p:nvPr/>
          </p:nvCxnSpPr>
          <p:spPr bwMode="auto">
            <a:xfrm>
              <a:off x="3662363" y="4591050"/>
              <a:ext cx="279400" cy="2841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6456363" y="460057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NullPointerException</a:t>
              </a: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6456363" y="5029200"/>
              <a:ext cx="2211387" cy="593725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ArrayIndexOutOfBoundsException</a:t>
              </a:r>
            </a:p>
          </p:txBody>
        </p:sp>
        <p:cxnSp>
          <p:nvCxnSpPr>
            <p:cNvPr id="27" name="AutoShape 49"/>
            <p:cNvCxnSpPr>
              <a:cxnSpLocks noChangeShapeType="1"/>
              <a:stCxn id="20" idx="3"/>
              <a:endCxn id="15" idx="1"/>
            </p:cNvCxnSpPr>
            <p:nvPr/>
          </p:nvCxnSpPr>
          <p:spPr bwMode="auto">
            <a:xfrm flipV="1">
              <a:off x="5957888" y="4324350"/>
              <a:ext cx="498475" cy="5508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50"/>
            <p:cNvCxnSpPr>
              <a:cxnSpLocks noChangeShapeType="1"/>
              <a:stCxn id="20" idx="3"/>
              <a:endCxn id="24" idx="1"/>
            </p:cNvCxnSpPr>
            <p:nvPr/>
          </p:nvCxnSpPr>
          <p:spPr bwMode="auto">
            <a:xfrm flipV="1">
              <a:off x="5957888" y="4775200"/>
              <a:ext cx="498475" cy="100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51"/>
            <p:cNvCxnSpPr>
              <a:cxnSpLocks noChangeShapeType="1"/>
              <a:stCxn id="20" idx="3"/>
              <a:endCxn id="26" idx="1"/>
            </p:cNvCxnSpPr>
            <p:nvPr/>
          </p:nvCxnSpPr>
          <p:spPr bwMode="auto">
            <a:xfrm>
              <a:off x="5957888" y="4875213"/>
              <a:ext cx="498475" cy="450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53"/>
            <p:cNvSpPr txBox="1">
              <a:spLocks noChangeArrowheads="1"/>
            </p:cNvSpPr>
            <p:nvPr/>
          </p:nvSpPr>
          <p:spPr bwMode="auto">
            <a:xfrm>
              <a:off x="6456363" y="57245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…</a:t>
              </a:r>
            </a:p>
          </p:txBody>
        </p:sp>
        <p:cxnSp>
          <p:nvCxnSpPr>
            <p:cNvPr id="31" name="AutoShape 54"/>
            <p:cNvCxnSpPr>
              <a:cxnSpLocks noChangeShapeType="1"/>
              <a:stCxn id="20" idx="3"/>
              <a:endCxn id="30" idx="1"/>
            </p:cNvCxnSpPr>
            <p:nvPr/>
          </p:nvCxnSpPr>
          <p:spPr bwMode="auto">
            <a:xfrm>
              <a:off x="5957888" y="4875213"/>
              <a:ext cx="498475" cy="10239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55"/>
            <p:cNvSpPr txBox="1">
              <a:spLocks noChangeArrowheads="1"/>
            </p:cNvSpPr>
            <p:nvPr/>
          </p:nvSpPr>
          <p:spPr bwMode="auto">
            <a:xfrm>
              <a:off x="3941763" y="51514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dirty="0"/>
                <a:t>…</a:t>
              </a:r>
            </a:p>
          </p:txBody>
        </p:sp>
        <p:cxnSp>
          <p:nvCxnSpPr>
            <p:cNvPr id="33" name="AutoShape 56"/>
            <p:cNvCxnSpPr>
              <a:cxnSpLocks noChangeShapeType="1"/>
              <a:stCxn id="19" idx="3"/>
              <a:endCxn id="32" idx="1"/>
            </p:cNvCxnSpPr>
            <p:nvPr/>
          </p:nvCxnSpPr>
          <p:spPr bwMode="auto">
            <a:xfrm>
              <a:off x="3662363" y="4591050"/>
              <a:ext cx="279400" cy="735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9770" y="1042513"/>
            <a:ext cx="11184086" cy="431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运行时异常系统处理异常的过程如下：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当发生异常时，运行时系统按与方法调用次序相反的次序搜索调用堆栈，寻找一个包含可处理异常的代码块的方法，这个代码块称为异常处理器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(exception handler)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，即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如果被抛出的异常对象与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块可以处理的类型匹配，运行时系统将异常对象传递给它，这称为捕获异常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(catch the exception)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如果运行时系统彻底搜索了调用堆栈中的所有方法，但没有找到合适的异常处理器，程序则终止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5" y="4378528"/>
            <a:ext cx="5885035" cy="2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88" y="4398439"/>
            <a:ext cx="5878716" cy="227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31736" y="1160660"/>
            <a:ext cx="7417072" cy="2880320"/>
            <a:chOff x="683568" y="980728"/>
            <a:chExt cx="7417072" cy="2880320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79D90A9-7DB7-4EA5-93C7-E177EC5F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980728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BF275BF3-77CC-4786-9B10-35295AB1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579" y="1428087"/>
              <a:ext cx="89855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3BC63EF6-B71D-4B32-989F-9A89318E5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294" y="2025038"/>
              <a:ext cx="898557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00F9C38F-39F0-4A68-AFF0-EED91332C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23" y="2600820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283EAA8B-E3DF-4F1B-A2B6-3567501F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214" y="3176602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0B674C5-9E07-487A-9D94-4D07036101BD}"/>
                </a:ext>
              </a:extLst>
            </p:cNvPr>
            <p:cNvCxnSpPr>
              <a:cxnSpLocks noChangeShapeType="1"/>
              <a:stCxn id="7" idx="1"/>
              <a:endCxn id="8" idx="1"/>
            </p:cNvCxnSpPr>
            <p:nvPr/>
          </p:nvCxnSpPr>
          <p:spPr bwMode="auto">
            <a:xfrm rot="10800000" flipH="1" flipV="1">
              <a:off x="1010578" y="1612752"/>
              <a:ext cx="348715" cy="576447"/>
            </a:xfrm>
            <a:prstGeom prst="bentConnector3">
              <a:avLst>
                <a:gd name="adj1" fmla="val -6555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AFD3531-C48B-431D-805A-937D7A2E2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439940"/>
              <a:ext cx="0" cy="3838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635DBFBA-93B2-4CA7-9BB1-EC785F0EA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836495"/>
              <a:ext cx="432639" cy="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C94824ED-158F-4E5F-8E1E-EA14AADFA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028422"/>
              <a:ext cx="0" cy="3852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2B2594C5-8E85-4A31-BB0A-D59ADAC87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413689"/>
              <a:ext cx="328458" cy="1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BD7C4348-DFAE-4CF4-B20B-8CBE9A3F6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428" y="2849197"/>
              <a:ext cx="918814" cy="524978"/>
              <a:chOff x="2246" y="2441"/>
              <a:chExt cx="635" cy="372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6E7E6A1A-C7A7-472D-A0B4-F886C150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813"/>
                <a:ext cx="31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95DFC989-E5FD-4398-9B8E-0C9744623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6" y="2442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DFE69E1D-BBB2-450C-AE39-1CBF4054D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" y="2441"/>
                <a:ext cx="0" cy="3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E978752-0D40-4A22-9B5A-0879E4087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7851" y="2324219"/>
              <a:ext cx="1390520" cy="385265"/>
              <a:chOff x="1927" y="2069"/>
              <a:chExt cx="961" cy="273"/>
            </a:xfrm>
          </p:grpSpPr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35877CCA-7075-47B0-96F6-F405D38C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6" y="2342"/>
                <a:ext cx="62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1A7BD00E-0075-412B-8FFE-F7F6A25EF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8" y="2069"/>
                <a:ext cx="0" cy="27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086C3495-20AB-49B4-8926-24479C5E8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7" y="2069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6368BDC9-2CD8-4E26-AE91-ED0A19F82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393" y="1684931"/>
              <a:ext cx="1711744" cy="447360"/>
              <a:chOff x="1700" y="1616"/>
              <a:chExt cx="1183" cy="317"/>
            </a:xfrm>
          </p:grpSpPr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897B35C0-245F-44B6-A016-E85F20164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0" y="1933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BD2C335C-C530-4F06-A6DE-E919A852B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616"/>
                <a:ext cx="0" cy="3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4ED7073A-E8E1-41A2-8990-490EBB887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00" y="1616"/>
                <a:ext cx="118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365CD0C9-AA83-4C12-9CE4-47A9AB386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836495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方法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里抛出的异常没有被处理，则异常被抛到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6D077869-0C96-4557-B9D2-600E52D3D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266358"/>
              <a:ext cx="3741816" cy="5701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A2725DF5-8010-4E04-9A4D-044086C99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1627071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如果该异常没有被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处理，则异常被抛到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74928" y="3977680"/>
            <a:ext cx="7417072" cy="2880320"/>
            <a:chOff x="683568" y="3909926"/>
            <a:chExt cx="7417072" cy="2880320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935DAAB-D8E4-4377-8279-157347B9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909926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EF4A8E-646A-426B-A0A4-D86576406991}"/>
                </a:ext>
              </a:extLst>
            </p:cNvPr>
            <p:cNvSpPr/>
            <p:nvPr/>
          </p:nvSpPr>
          <p:spPr>
            <a:xfrm>
              <a:off x="2275214" y="5350086"/>
              <a:ext cx="1182234" cy="7200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E2423AD-2EC3-4FE8-BDBD-BAC614B559D0}"/>
                </a:ext>
              </a:extLst>
            </p:cNvPr>
            <p:cNvSpPr/>
            <p:nvPr/>
          </p:nvSpPr>
          <p:spPr>
            <a:xfrm>
              <a:off x="2134262" y="4858973"/>
              <a:ext cx="1456394" cy="1557989"/>
            </a:xfrm>
            <a:prstGeom prst="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D5F0BFB-0FAF-469A-BAB3-B227800998EB}"/>
                </a:ext>
              </a:extLst>
            </p:cNvPr>
            <p:cNvSpPr/>
            <p:nvPr/>
          </p:nvSpPr>
          <p:spPr>
            <a:xfrm>
              <a:off x="1959392" y="4308407"/>
              <a:ext cx="1800200" cy="2360679"/>
            </a:xfrm>
            <a:prstGeom prst="rect">
              <a:avLst/>
            </a:prstGeom>
            <a:solidFill>
              <a:srgbClr val="FFC000">
                <a:alpha val="1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EA320540-E0FE-44E2-A6B6-E5BF26338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878" y="5801454"/>
              <a:ext cx="46013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DDFE4573-1259-432A-9C2E-E58D42199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77601" y="5288564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09742DEB-4C94-4C4E-A91D-20915FF62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304" y="5292987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8E411134-8B13-43BD-B33E-CC75EC4A5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655" y="5085184"/>
              <a:ext cx="51954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D86965F-36DA-4EA6-AB45-EFB6A9BB7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510" y="4579974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84264D76-9249-4436-BB14-49859A11A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3443" y="4579645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6357D293-9530-439B-99BB-9EE06CCEB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797" y="4265975"/>
              <a:ext cx="3741816" cy="12003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在每个方法内部，则按照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try/catch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的嵌套关系逐层由内向外层查找匹配的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子句（假设最里层的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块里有语句抛出异常）</a:t>
              </a:r>
              <a:endPara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42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1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1215" y="5400675"/>
            <a:ext cx="4514850" cy="1408112"/>
            <a:chOff x="3221586" y="4668838"/>
            <a:chExt cx="4514850" cy="1408112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3221586" y="4821238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异常处理</a:t>
              </a: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362998" y="5759450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4362998" y="5400675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362998" y="5040313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4362998" y="4668838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抛出异常的方法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9" name="AutoShape 9"/>
            <p:cNvCxnSpPr>
              <a:cxnSpLocks noChangeShapeType="1"/>
              <a:stCxn id="35" idx="3"/>
              <a:endCxn id="36" idx="3"/>
            </p:cNvCxnSpPr>
            <p:nvPr/>
          </p:nvCxnSpPr>
          <p:spPr bwMode="auto">
            <a:xfrm flipV="1">
              <a:off x="6523586" y="5559425"/>
              <a:ext cx="1587" cy="3587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0"/>
            <p:cNvCxnSpPr>
              <a:cxnSpLocks noChangeShapeType="1"/>
              <a:stCxn id="36" idx="3"/>
              <a:endCxn id="37" idx="3"/>
            </p:cNvCxnSpPr>
            <p:nvPr/>
          </p:nvCxnSpPr>
          <p:spPr bwMode="auto">
            <a:xfrm flipV="1">
              <a:off x="6523586" y="5199063"/>
              <a:ext cx="1587" cy="360362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1"/>
            <p:cNvCxnSpPr>
              <a:cxnSpLocks noChangeShapeType="1"/>
              <a:stCxn id="37" idx="3"/>
              <a:endCxn id="38" idx="3"/>
            </p:cNvCxnSpPr>
            <p:nvPr/>
          </p:nvCxnSpPr>
          <p:spPr bwMode="auto">
            <a:xfrm flipV="1">
              <a:off x="6523586" y="4827588"/>
              <a:ext cx="1587" cy="3714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2"/>
            <p:cNvCxnSpPr>
              <a:cxnSpLocks noChangeShapeType="1"/>
              <a:stCxn id="38" idx="1"/>
              <a:endCxn id="37" idx="1"/>
            </p:cNvCxnSpPr>
            <p:nvPr/>
          </p:nvCxnSpPr>
          <p:spPr bwMode="auto">
            <a:xfrm rot="10800000" flipH="1" flipV="1">
              <a:off x="4362998" y="4827588"/>
              <a:ext cx="1588" cy="371475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3"/>
            <p:cNvCxnSpPr>
              <a:cxnSpLocks noChangeShapeType="1"/>
              <a:stCxn id="37" idx="1"/>
              <a:endCxn id="36" idx="1"/>
            </p:cNvCxnSpPr>
            <p:nvPr/>
          </p:nvCxnSpPr>
          <p:spPr bwMode="auto">
            <a:xfrm rot="10800000" flipH="1" flipV="1">
              <a:off x="4362998" y="5199063"/>
              <a:ext cx="1588" cy="360362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6739486" y="56134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方法调用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176730"/>
            <a:ext cx="5596569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{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catch (Exception e) {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System.out.println(e);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6453" y="1562325"/>
            <a:ext cx="573978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i = 10 / 0;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System.out.println(i);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9125550" y="1393612"/>
            <a:ext cx="2449385" cy="536794"/>
          </a:xfrm>
          <a:prstGeom prst="wedgeRoundRectCallout">
            <a:avLst>
              <a:gd name="adj1" fmla="val -43371"/>
              <a:gd name="adj2" fmla="val 973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5551" y="1404208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抛出异常，但没有处理，顺着调用栈向上抛到方法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381391" y="565869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81392" y="5669290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3457372" y="2362815"/>
            <a:ext cx="2449385" cy="536794"/>
          </a:xfrm>
          <a:prstGeom prst="wedgeRoundRectCallout">
            <a:avLst>
              <a:gd name="adj1" fmla="val -61362"/>
              <a:gd name="adj2" fmla="val -7293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57373" y="2373411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捕获异常并处理，这里只是简单打印出异常对象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480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.2|30.3|21.2|50.5|6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|5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9|23.1|61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3640</Words>
  <Application>Microsoft Office PowerPoint</Application>
  <PresentationFormat>宽屏</PresentationFormat>
  <Paragraphs>401</Paragraphs>
  <Slides>24</Slides>
  <Notes>18</Notes>
  <HiddenSlides>1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微软雅黑</vt:lpstr>
      <vt:lpstr>Calibri Light</vt:lpstr>
      <vt:lpstr>Calibri</vt:lpstr>
      <vt:lpstr>华文新魏</vt:lpstr>
      <vt:lpstr>宋体</vt:lpstr>
      <vt:lpstr>Arial</vt:lpstr>
      <vt:lpstr>Courier New</vt:lpstr>
      <vt:lpstr>华文细黑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259</cp:revision>
  <dcterms:created xsi:type="dcterms:W3CDTF">2018-01-23T14:33:00Z</dcterms:created>
  <dcterms:modified xsi:type="dcterms:W3CDTF">2021-03-29T17:38:12Z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